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5" r:id="rId4"/>
    <p:sldId id="257" r:id="rId5"/>
    <p:sldId id="260" r:id="rId6"/>
    <p:sldId id="261" r:id="rId7"/>
    <p:sldId id="264" r:id="rId8"/>
    <p:sldId id="262" r:id="rId9"/>
    <p:sldId id="263" r:id="rId10"/>
    <p:sldId id="25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008C"/>
    <a:srgbClr val="000000"/>
    <a:srgbClr val="0E0E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9" autoAdjust="0"/>
    <p:restoredTop sz="94660"/>
  </p:normalViewPr>
  <p:slideViewPr>
    <p:cSldViewPr snapToGrid="0">
      <p:cViewPr varScale="1">
        <p:scale>
          <a:sx n="62" d="100"/>
          <a:sy n="62" d="100"/>
        </p:scale>
        <p:origin x="79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5AE7BF-48E6-0982-AEA4-3F62A3562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7B1070-81B9-0B7A-5159-1D9377941B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1900C0-6288-A819-DBDA-FB446061B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54176A-DB90-6684-4F18-2CEBEEFBD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ED0FEA-EB32-0172-149C-B0FDE66A4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3855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F21835-7ECA-E1F2-B320-7E88A9706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F691C72-FF18-7BD3-C353-B004EAF9FD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08ED83-7B90-9647-B694-F9D5F8932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F86D36-4954-E43B-2938-41E0C0FBA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70F501-72F9-D77A-F68E-3A78DBBE6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5377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032C5A4-124B-AD97-5FC9-BB0ADCBA08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44C9675-E307-D363-F76A-D550EA9F4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1BB5FC-0CAB-A64B-3586-BC4C1567E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1BFC6D-6404-A7ED-0745-88B590D94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AA77B0-04BD-E319-6521-52D281CBF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3605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DD1CE4-812A-3C68-9250-75F5FB506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C0D392-5975-DFC8-9150-4DB54136A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D049F7-9F71-6B51-89D2-C72F0601C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FB4DFE-3F6C-7A3B-FB03-F5763376C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3E1AD0-1BFF-8807-F279-AE15A9515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8568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C4EFE8-66ED-1AD5-F664-27823A24D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3E5CA0-103F-7DA7-6E06-7D1EE6994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403074-96D5-7FF4-52E3-0F27AF0C6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A8F6F5-AB5E-D524-43A8-58614056E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BC9B43-90A1-F72C-1AA9-F5E6D94DF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7239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CBC13D-39C5-9875-C54E-42FAB4934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A178EB-93CD-462C-74CE-6E063D6A9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9F3527-8198-40AC-9861-4B48D95A3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D33D96-1CA6-2050-649C-773650059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2D466B-8F93-E210-E57C-1C75CD9E0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2259C6-1A52-F296-B138-E8ACA2925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4418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699AE5-9DC2-0A16-F75B-EAF13ACCB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D8CF31-4C57-A599-0448-4147BC432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58BA19-B8B5-E3BC-67CE-D2F134485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A9F52BE-4748-4BAC-70DC-3E7582D3EB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C09C3A3-2C2B-B75F-18B1-2E4CEC765D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E59C540-D654-0514-C9DF-E90EA482F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97EFB90-DCC2-4C6E-0FA7-6DCBA71B9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FC82AE6-C7F0-6BB7-339F-22A4EF604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5912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1325C8-5575-F5A7-AD20-24DBC7CA2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DB188E7-B022-AAA6-7A25-388AB4DF4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B478DEA-AE7F-E2B2-DF51-81E3501EB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E6DDEE2-12A8-0020-6D08-7AA433B5A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5780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15E3AF2-708D-FB93-1EC6-B8609CE1E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C920200-98F2-F122-E733-C562ED96E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C9F2A2-88D7-8001-64A9-7954A136C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1499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61D778-6A00-C054-CBC7-83AE17513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A3190C3-5C99-B9EC-5ABF-65A6E8A92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C89CCC7-7758-3FFD-DADE-BDA1EAD015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5AC1D4-E5C2-1E73-643E-F8FBAD8A4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D260C8-D111-E728-563B-D16848D85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F68D4DA-24B3-D89E-597A-8F058D165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812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AAF509-06E9-94B4-5859-32C3CE42A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E0288F9-F627-6F34-B8DD-D9F9EA95E2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E6AFF1-1BCC-1F02-6502-E3AE6D8F51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2848C7-AD2C-73B2-1351-1A6C42B41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9930A12-B042-475E-8830-15F305DBB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5D3E80-CC5D-9F82-94EA-EA22654F9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487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CFBD68EF-D945-5EFC-0BB1-130844BD2455}"/>
              </a:ext>
            </a:extLst>
          </p:cNvPr>
          <p:cNvGrpSpPr>
            <a:grpSpLocks noGrp="1" noUngrp="1" noRot="1" noMove="1" noResize="1"/>
          </p:cNvGrpSpPr>
          <p:nvPr userDrawn="1"/>
        </p:nvGrpSpPr>
        <p:grpSpPr>
          <a:xfrm>
            <a:off x="0" y="-4"/>
            <a:ext cx="12192000" cy="6858004"/>
            <a:chOff x="0" y="-2"/>
            <a:chExt cx="12192000" cy="6858004"/>
          </a:xfrm>
        </p:grpSpPr>
        <p:pic>
          <p:nvPicPr>
            <p:cNvPr id="12" name="图片 11" descr="街道上的风景&#10;&#10;描述已自动生成">
              <a:extLst>
                <a:ext uri="{FF2B5EF4-FFF2-40B4-BE49-F238E27FC236}">
                  <a16:creationId xmlns:a16="http://schemas.microsoft.com/office/drawing/2014/main" id="{7077256B-63BB-5683-6B48-9DA93C93E68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 userDrawn="1"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0" y="1"/>
              <a:ext cx="12192000" cy="6858001"/>
            </a:xfrm>
            <a:custGeom>
              <a:avLst/>
              <a:gdLst>
                <a:gd name="connsiteX0" fmla="*/ 0 w 12192000"/>
                <a:gd name="connsiteY0" fmla="*/ 0 h 6858001"/>
                <a:gd name="connsiteX1" fmla="*/ 12192000 w 12192000"/>
                <a:gd name="connsiteY1" fmla="*/ 0 h 6858001"/>
                <a:gd name="connsiteX2" fmla="*/ 12192000 w 12192000"/>
                <a:gd name="connsiteY2" fmla="*/ 6858001 h 6858001"/>
                <a:gd name="connsiteX3" fmla="*/ 0 w 12192000"/>
                <a:gd name="connsiteY3" fmla="*/ 6858001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1">
                  <a:moveTo>
                    <a:pt x="0" y="0"/>
                  </a:moveTo>
                  <a:lnTo>
                    <a:pt x="12192000" y="0"/>
                  </a:lnTo>
                  <a:lnTo>
                    <a:pt x="12192000" y="6858001"/>
                  </a:lnTo>
                  <a:lnTo>
                    <a:pt x="0" y="6858001"/>
                  </a:lnTo>
                  <a:close/>
                </a:path>
              </a:pathLst>
            </a:custGeom>
          </p:spPr>
        </p:pic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81CF9A83-19E9-8F66-3D76-79532987EDC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0" y="-2"/>
              <a:ext cx="12192000" cy="6858001"/>
            </a:xfrm>
            <a:prstGeom prst="rect">
              <a:avLst/>
            </a:prstGeom>
            <a:solidFill>
              <a:schemeClr val="tx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6D9F5D7-B51B-444E-FCB1-80D2A5F9C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628098-3600-4A66-A1DC-FC5FF9543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1028F7-3E89-CE3C-E0DE-993FF6423D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>
                    <a:lumMod val="75000"/>
                  </a:schemeClr>
                </a:solidFill>
                <a:latin typeface="Noto Sans" panose="020B0502040504020204" pitchFamily="34" charset="0"/>
                <a:ea typeface="Noto Sans CJK SC" panose="020B0500000000000000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DDD8A2E-DB9C-49BA-A572-99A93926EA9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2023/12/24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3172AB-78AF-AAB4-C6AF-5378A2D6DA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bg1">
                    <a:lumMod val="75000"/>
                  </a:schemeClr>
                </a:solidFill>
                <a:latin typeface="Noto Sans" panose="020B0502040504020204" pitchFamily="34" charset="0"/>
                <a:ea typeface="Noto Sans CJK SC" panose="020B0500000000000000" pitchFamily="34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F17DF3-637B-0FDE-3C87-1F3E6E6011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bg1">
                    <a:lumMod val="75000"/>
                  </a:schemeClr>
                </a:solidFill>
                <a:latin typeface="Noto Sans" panose="020B0502040504020204" pitchFamily="34" charset="0"/>
                <a:ea typeface="Noto Sans CJK SC" panose="020B0500000000000000" pitchFamily="34" charset="-122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FF2DB81-CC19-452C-A121-9599247382F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Noto Sans" panose="020B0502040504020204" pitchFamily="34" charset="0"/>
                <a:ea typeface="Noto Sans CJK SC" panose="020B05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Noto Sans" panose="020B0502040504020204" pitchFamily="34" charset="0"/>
              <a:ea typeface="Noto Sans CJK SC" panose="020B0500000000000000" pitchFamily="34" charset="-122"/>
              <a:cs typeface="+mn-cs"/>
            </a:endParaRPr>
          </a:p>
        </p:txBody>
      </p:sp>
      <p:pic>
        <p:nvPicPr>
          <p:cNvPr id="7" name="图片 6" descr="图片包含 游戏机, 罐子, 画&#10;&#10;描述已自动生成">
            <a:extLst>
              <a:ext uri="{FF2B5EF4-FFF2-40B4-BE49-F238E27FC236}">
                <a16:creationId xmlns:a16="http://schemas.microsoft.com/office/drawing/2014/main" id="{FDAEE6B2-811F-F29F-FC4F-8B651F9D894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431" y="61644"/>
            <a:ext cx="3209925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3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Noto Sans" panose="020B0502040504020204" pitchFamily="34" charset="0"/>
          <a:ea typeface="Noto Sans CJK SC" panose="020B05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bg1"/>
          </a:solidFill>
          <a:latin typeface="Noto Sans" panose="020B0502040504020204" pitchFamily="34" charset="0"/>
          <a:ea typeface="Noto Sans CJK SC" panose="020B05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bg1"/>
          </a:solidFill>
          <a:latin typeface="Noto Sans" panose="020B0502040504020204" pitchFamily="34" charset="0"/>
          <a:ea typeface="Noto Sans CJK SC" panose="020B05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bg1"/>
          </a:solidFill>
          <a:latin typeface="Noto Sans" panose="020B0502040504020204" pitchFamily="34" charset="0"/>
          <a:ea typeface="Noto Sans CJK SC" panose="020B05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bg1"/>
          </a:solidFill>
          <a:latin typeface="Noto Sans" panose="020B0502040504020204" pitchFamily="34" charset="0"/>
          <a:ea typeface="Noto Sans CJK SC" panose="020B05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bg1"/>
          </a:solidFill>
          <a:latin typeface="Noto Sans" panose="020B0502040504020204" pitchFamily="34" charset="0"/>
          <a:ea typeface="Noto Sans CJK SC" panose="020B05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Kenji.Mouri@Outlook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herryPlatform/MinCLR/blob/main/Platform/Linux/ReadMe.md" TargetMode="External"/><Relationship Id="rId2" Type="http://schemas.openxmlformats.org/officeDocument/2006/relationships/hyperlink" Target="https://github.com/SherryPlatform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193FF3-933C-CEA7-7949-A686B97D55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Build a minimal bootable Linux distro for .NET environment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6B67424-CB00-AF2D-DFFA-E4D1B04B4F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Kenji Mouri (Qi Lu)</a:t>
            </a:r>
          </a:p>
          <a:p>
            <a:r>
              <a:rPr lang="en-US" altLang="zh-CN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Kenji.Mouri@Outlook.com</a:t>
            </a:r>
            <a:endParaRPr lang="en-US" altLang="zh-CN" dirty="0"/>
          </a:p>
          <a:p>
            <a:r>
              <a:rPr lang="en-US" altLang="zh-CN" dirty="0"/>
              <a:t>December 24,</a:t>
            </a:r>
            <a:r>
              <a:rPr lang="zh-CN" altLang="en-US" dirty="0"/>
              <a:t> </a:t>
            </a:r>
            <a:r>
              <a:rPr lang="en-US" altLang="zh-CN" dirty="0"/>
              <a:t>2023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12483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33AC015C-C831-8DBE-A44D-3821B6FD6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altLang="zh-CN" dirty="0"/>
              <a:t>Thank you</a:t>
            </a:r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65A8878-AEC8-C9A6-3CE2-444EFC9268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dirty="0"/>
              <a:t>For more information,</a:t>
            </a:r>
            <a:r>
              <a:rPr lang="zh-CN" altLang="en-US" dirty="0"/>
              <a:t> </a:t>
            </a:r>
            <a:r>
              <a:rPr lang="en-US" altLang="zh-CN" dirty="0"/>
              <a:t>there are several ways available.</a:t>
            </a:r>
          </a:p>
          <a:p>
            <a:r>
              <a:rPr lang="en-US" altLang="zh-CN" dirty="0"/>
              <a:t>Source code available at </a:t>
            </a:r>
            <a:r>
              <a:rPr lang="en-US" altLang="zh-CN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https://github.com/SherryPlatform</a:t>
            </a:r>
            <a:r>
              <a:rPr lang="en-US" altLang="zh-CN" dirty="0"/>
              <a:t>.</a:t>
            </a:r>
          </a:p>
          <a:p>
            <a:r>
              <a:rPr lang="en-US" altLang="zh-CN"/>
              <a:t>Documentation </a:t>
            </a:r>
            <a:r>
              <a:rPr lang="en-US" altLang="zh-CN" dirty="0"/>
              <a:t>available at </a:t>
            </a:r>
            <a:r>
              <a:rPr lang="en-US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https://github.com/SherryPlatform/MinCLR/blob/main/Platform/Linux/ReadMe.md</a:t>
            </a:r>
            <a:endParaRPr lang="en-US" altLang="zh-CN" dirty="0"/>
          </a:p>
          <a:p>
            <a:r>
              <a:rPr lang="en-US" altLang="zh-CN" dirty="0"/>
              <a:t>Join QQ group 747794945 or scan the right QR code. </a:t>
            </a:r>
            <a:endParaRPr lang="zh-CN" altLang="en-US" dirty="0"/>
          </a:p>
        </p:txBody>
      </p:sp>
      <p:pic>
        <p:nvPicPr>
          <p:cNvPr id="4" name="内容占位符 3" descr="QR 代码&#10;&#10;描述已自动生成">
            <a:extLst>
              <a:ext uri="{FF2B5EF4-FFF2-40B4-BE49-F238E27FC236}">
                <a16:creationId xmlns:a16="http://schemas.microsoft.com/office/drawing/2014/main" id="{A1AB27BE-E95F-3DB3-F963-186B476A59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596" y="1825625"/>
            <a:ext cx="4142807" cy="4351338"/>
          </a:xfrm>
          <a:noFill/>
        </p:spPr>
      </p:pic>
    </p:spTree>
    <p:extLst>
      <p:ext uri="{BB962C8B-B14F-4D97-AF65-F5344CB8AC3E}">
        <p14:creationId xmlns:p14="http://schemas.microsoft.com/office/powerpoint/2010/main" val="2345077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ECC0D6-08D8-6E9F-E917-6DBE956B6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Design Goal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C083A2-3C1C-FF05-9391-B3F3899F5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Just for fun is the most important.</a:t>
            </a:r>
          </a:p>
          <a:p>
            <a:r>
              <a:rPr lang="en-US" altLang="zh-CN" dirty="0"/>
              <a:t>Help .NET</a:t>
            </a:r>
            <a:r>
              <a:rPr lang="zh-CN" altLang="en-US" dirty="0"/>
              <a:t> </a:t>
            </a:r>
            <a:r>
              <a:rPr lang="en-US" altLang="zh-CN" dirty="0"/>
              <a:t>developers to build a small image for deployment in their containers, virtual machines and IoT devices.</a:t>
            </a:r>
          </a:p>
          <a:p>
            <a:r>
              <a:rPr lang="en-US" altLang="zh-CN" dirty="0"/>
              <a:t>The first stage of helping me achieve the goal of porting full .NET </a:t>
            </a:r>
            <a:r>
              <a:rPr lang="en-US" altLang="zh-CN" dirty="0" err="1"/>
              <a:t>CoreCLR</a:t>
            </a:r>
            <a:r>
              <a:rPr lang="zh-CN" altLang="en-US" dirty="0"/>
              <a:t> </a:t>
            </a:r>
            <a:r>
              <a:rPr lang="en-US" altLang="zh-CN" dirty="0"/>
              <a:t>experience to UEFI.</a:t>
            </a:r>
          </a:p>
          <a:p>
            <a:r>
              <a:rPr lang="en-US" altLang="zh-CN" dirty="0"/>
              <a:t>Prove potential for system programming with C#.</a:t>
            </a:r>
          </a:p>
          <a:p>
            <a:r>
              <a:rPr lang="en-US" altLang="zh-CN" dirty="0"/>
              <a:t>Just getting the experience for making customize Linux.</a:t>
            </a:r>
          </a:p>
        </p:txBody>
      </p:sp>
    </p:spTree>
    <p:extLst>
      <p:ext uri="{BB962C8B-B14F-4D97-AF65-F5344CB8AC3E}">
        <p14:creationId xmlns:p14="http://schemas.microsoft.com/office/powerpoint/2010/main" val="3416461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D6DCF2-D162-551D-2ADF-754111B7A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/>
              <a:t>Presentation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9547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 28">
            <a:extLst>
              <a:ext uri="{FF2B5EF4-FFF2-40B4-BE49-F238E27FC236}">
                <a16:creationId xmlns:a16="http://schemas.microsoft.com/office/drawing/2014/main" id="{7CF20EE2-A9AE-5E0E-ED01-0C45745A9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Architecture</a:t>
            </a:r>
            <a:endParaRPr lang="zh-CN" altLang="en-US" dirty="0"/>
          </a:p>
        </p:txBody>
      </p:sp>
      <p:sp>
        <p:nvSpPr>
          <p:cNvPr id="41" name="内容占位符 40">
            <a:extLst>
              <a:ext uri="{FF2B5EF4-FFF2-40B4-BE49-F238E27FC236}">
                <a16:creationId xmlns:a16="http://schemas.microsoft.com/office/drawing/2014/main" id="{014861CC-D5A4-4569-49EC-28377D2EB5B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Noto Sans" panose="020B0502040504020204" pitchFamily="34" charset="0"/>
                <a:cs typeface="Noto Sans" panose="020B0502040504020204" pitchFamily="34" charset="0"/>
              </a:rPr>
              <a:t>This architecture is for this presentation only.</a:t>
            </a:r>
          </a:p>
          <a:p>
            <a:r>
              <a:rPr lang="en-US" altLang="zh-CN" dirty="0">
                <a:cs typeface="Noto Sans" panose="020B0502040504020204" pitchFamily="34" charset="0"/>
              </a:rPr>
              <a:t>This presentation integrates </a:t>
            </a:r>
            <a:r>
              <a:rPr lang="en-US" altLang="zh-CN">
                <a:cs typeface="Noto Sans" panose="020B0502040504020204" pitchFamily="34" charset="0"/>
              </a:rPr>
              <a:t>the full .</a:t>
            </a:r>
            <a:r>
              <a:rPr lang="en-US" altLang="zh-CN" dirty="0">
                <a:cs typeface="Noto Sans" panose="020B0502040504020204" pitchFamily="34" charset="0"/>
              </a:rPr>
              <a:t>NET Runtime with full i18n support.</a:t>
            </a:r>
          </a:p>
          <a:p>
            <a:r>
              <a:rPr lang="en-US" altLang="zh-CN" dirty="0">
                <a:cs typeface="Noto Sans" panose="020B0502040504020204" pitchFamily="34" charset="0"/>
              </a:rPr>
              <a:t>The root file system of this presentation is NTFS.</a:t>
            </a:r>
          </a:p>
          <a:p>
            <a:r>
              <a:rPr lang="en-US" altLang="zh-CN" dirty="0">
                <a:latin typeface="Noto Sans" panose="020B0502040504020204" pitchFamily="34" charset="0"/>
                <a:cs typeface="Noto Sans" panose="020B0502040504020204" pitchFamily="34" charset="0"/>
              </a:rPr>
              <a:t>This presentation typically needs 192MB memory and 256MB storage</a:t>
            </a:r>
            <a:r>
              <a:rPr lang="en-US" altLang="zh-CN" dirty="0">
                <a:cs typeface="Noto Sans" panose="020B0502040504020204" pitchFamily="34" charset="0"/>
              </a:rPr>
              <a:t>.</a:t>
            </a:r>
            <a:endParaRPr lang="en-US" altLang="zh-CN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50ABC605-1C91-A9CA-80D8-F2F4B5E94244}"/>
              </a:ext>
            </a:extLst>
          </p:cNvPr>
          <p:cNvGrpSpPr/>
          <p:nvPr/>
        </p:nvGrpSpPr>
        <p:grpSpPr>
          <a:xfrm>
            <a:off x="838200" y="2561294"/>
            <a:ext cx="5040000" cy="2880000"/>
            <a:chOff x="4771305" y="1302748"/>
            <a:chExt cx="4464000" cy="2506532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47AE8AB1-468E-D4C2-0F6A-494A06B0A7B0}"/>
                </a:ext>
              </a:extLst>
            </p:cNvPr>
            <p:cNvSpPr/>
            <p:nvPr/>
          </p:nvSpPr>
          <p:spPr>
            <a:xfrm>
              <a:off x="4771305" y="2585280"/>
              <a:ext cx="4464000" cy="1224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dirty="0" err="1">
                  <a:latin typeface="Noto Sans" panose="020B0502040504020204" pitchFamily="34" charset="0"/>
                  <a:cs typeface="Noto Sans" panose="020B0502040504020204" pitchFamily="34" charset="0"/>
                </a:rPr>
                <a:t>MinLin</a:t>
              </a:r>
              <a:r>
                <a:rPr lang="en-US" altLang="zh-CN" dirty="0">
                  <a:latin typeface="Noto Sans" panose="020B0502040504020204" pitchFamily="34" charset="0"/>
                  <a:cs typeface="Noto Sans" panose="020B0502040504020204" pitchFamily="34" charset="0"/>
                </a:rPr>
                <a:t> (Minimum Linux)</a:t>
              </a:r>
              <a:endParaRPr lang="zh-CN" altLang="en-US" dirty="0">
                <a:latin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FD487047-EF32-27FA-0629-72ADF07459FB}"/>
                </a:ext>
              </a:extLst>
            </p:cNvPr>
            <p:cNvSpPr/>
            <p:nvPr/>
          </p:nvSpPr>
          <p:spPr>
            <a:xfrm>
              <a:off x="4843305" y="3383671"/>
              <a:ext cx="4320000" cy="36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Hyper-V/</a:t>
              </a:r>
              <a:r>
                <a:rPr lang="en-US" altLang="zh-CN" dirty="0" err="1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NanaBox</a:t>
              </a:r>
              <a:r>
                <a:rPr lang="en-US" altLang="zh-CN" dirty="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 optimized Linux Kernel</a:t>
              </a:r>
              <a:endParaRPr lang="zh-CN" altLang="en-US" dirty="0">
                <a:latin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AE9ADBB1-94F6-6A11-9982-CEFC35A40A57}"/>
                </a:ext>
              </a:extLst>
            </p:cNvPr>
            <p:cNvSpPr/>
            <p:nvPr/>
          </p:nvSpPr>
          <p:spPr>
            <a:xfrm>
              <a:off x="4843305" y="2965139"/>
              <a:ext cx="4320000" cy="36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Minimum Native Infrastructure</a:t>
              </a:r>
              <a:endParaRPr lang="zh-CN" altLang="en-US" dirty="0">
                <a:latin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F969CAA2-AFEE-93C4-C8E9-F6F68B12A066}"/>
                </a:ext>
              </a:extLst>
            </p:cNvPr>
            <p:cNvSpPr/>
            <p:nvPr/>
          </p:nvSpPr>
          <p:spPr>
            <a:xfrm>
              <a:off x="4771305" y="1302748"/>
              <a:ext cx="4464000" cy="1224000"/>
            </a:xfrm>
            <a:prstGeom prst="rect">
              <a:avLst/>
            </a:prstGeom>
            <a:solidFill>
              <a:srgbClr val="69008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dirty="0">
                  <a:latin typeface="Noto Sans" panose="020B0502040504020204" pitchFamily="34" charset="0"/>
                  <a:cs typeface="Noto Sans" panose="020B0502040504020204" pitchFamily="34" charset="0"/>
                </a:rPr>
                <a:t>MinCLR (.NET/Linux)</a:t>
              </a:r>
              <a:endParaRPr lang="zh-CN" altLang="en-US" dirty="0">
                <a:latin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7E86F6AE-AF5D-DE5E-D5D9-C24040405729}"/>
                </a:ext>
              </a:extLst>
            </p:cNvPr>
            <p:cNvSpPr/>
            <p:nvPr/>
          </p:nvSpPr>
          <p:spPr>
            <a:xfrm>
              <a:off x="4843305" y="2102026"/>
              <a:ext cx="4320000" cy="36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.NET</a:t>
              </a:r>
              <a:r>
                <a:rPr lang="zh-CN" altLang="en-US" dirty="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 </a:t>
              </a:r>
              <a:r>
                <a:rPr lang="en-US" altLang="zh-CN" dirty="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Runtime</a:t>
              </a:r>
              <a:endParaRPr lang="zh-CN" altLang="en-US" dirty="0">
                <a:latin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38BEB7FE-9E6D-89AF-A796-BEB8C4532FED}"/>
                </a:ext>
              </a:extLst>
            </p:cNvPr>
            <p:cNvSpPr/>
            <p:nvPr/>
          </p:nvSpPr>
          <p:spPr>
            <a:xfrm>
              <a:off x="4843305" y="1683494"/>
              <a:ext cx="2124000" cy="36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PowerShell</a:t>
              </a:r>
              <a:endParaRPr lang="zh-CN" altLang="en-US" dirty="0">
                <a:latin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193B5C2B-202E-C64F-974E-209C729517AC}"/>
                </a:ext>
              </a:extLst>
            </p:cNvPr>
            <p:cNvSpPr/>
            <p:nvPr/>
          </p:nvSpPr>
          <p:spPr>
            <a:xfrm>
              <a:off x="7039305" y="1683494"/>
              <a:ext cx="2124000" cy="360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err="1"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SimpleWebServer</a:t>
              </a:r>
              <a:endParaRPr lang="zh-CN" altLang="en-US" dirty="0">
                <a:latin typeface="Noto Sans" panose="020B0502040504020204" pitchFamily="34" charset="0"/>
                <a:cs typeface="Noto Sans" panose="020B050204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2173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3DEAB38A-FAF5-4923-EC99-BD33BE173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What’s </a:t>
            </a:r>
            <a:r>
              <a:rPr lang="en-US" altLang="zh-CN" dirty="0" err="1"/>
              <a:t>MinLin</a:t>
            </a:r>
            <a:r>
              <a:rPr lang="en-US" altLang="zh-CN" dirty="0"/>
              <a:t>? 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0666B6C-8BC2-C075-4142-E2DBD8784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MinLin</a:t>
            </a:r>
            <a:r>
              <a:rPr lang="en-US" altLang="zh-CN" dirty="0"/>
              <a:t> is an abbreviation of Minimum Linux.</a:t>
            </a:r>
          </a:p>
          <a:p>
            <a:r>
              <a:rPr lang="en-US" altLang="zh-CN" dirty="0" err="1"/>
              <a:t>MinLin</a:t>
            </a:r>
            <a:r>
              <a:rPr lang="en-US" altLang="zh-CN" dirty="0"/>
              <a:t> is a research project for helping me design a non-POSIX OS kernel with Linux support.</a:t>
            </a:r>
          </a:p>
          <a:p>
            <a:r>
              <a:rPr lang="en-US" altLang="zh-CN" dirty="0" err="1"/>
              <a:t>MinLin</a:t>
            </a:r>
            <a:r>
              <a:rPr lang="en-US" altLang="zh-CN" dirty="0"/>
              <a:t> is hypervisor friendly because para-virtualization is a satisfactory solution for wrapping Linux to non-POSIX environments for bring more flexibility in non-POSIX OS kernel designs.</a:t>
            </a:r>
          </a:p>
          <a:p>
            <a:r>
              <a:rPr lang="en-US" altLang="zh-CN" dirty="0"/>
              <a:t>The reference para-virtualization platform for </a:t>
            </a:r>
            <a:r>
              <a:rPr lang="en-US" altLang="zh-CN" dirty="0" err="1"/>
              <a:t>MinLin</a:t>
            </a:r>
            <a:r>
              <a:rPr lang="en-US" altLang="zh-CN" dirty="0"/>
              <a:t> is Hyper-V.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752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0AA368-D7AC-2B10-42C7-9D208E8A8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reference platform is Hyper-V?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94A20D-AA19-590B-0D11-299538AF4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Hyper-V is a validated popular para-virtualization platform via history.</a:t>
            </a:r>
          </a:p>
          <a:p>
            <a:r>
              <a:rPr lang="en-US" altLang="zh-CN" dirty="0"/>
              <a:t>Its aggressive para-virtualization design can help implement smaller bootable Linux instances.</a:t>
            </a:r>
          </a:p>
          <a:p>
            <a:r>
              <a:rPr lang="en-US" altLang="zh-CN" dirty="0"/>
              <a:t>GPU-PV can help implement out-of-box ROS robots and self-driving car development environments.</a:t>
            </a:r>
          </a:p>
          <a:p>
            <a:r>
              <a:rPr lang="en-US" altLang="zh-CN" dirty="0" err="1"/>
              <a:t>NanaBox</a:t>
            </a:r>
            <a:r>
              <a:rPr lang="en-US" altLang="zh-CN" dirty="0"/>
              <a:t> is a third-party Hyper-V virtualization client based on Host Compute System API.</a:t>
            </a:r>
          </a:p>
          <a:p>
            <a:r>
              <a:rPr lang="en-US" altLang="zh-CN" dirty="0"/>
              <a:t>Salute to Microsoft </a:t>
            </a:r>
            <a:r>
              <a:rPr lang="en-US" altLang="zh-CN" dirty="0" err="1"/>
              <a:t>MinWin</a:t>
            </a:r>
            <a:r>
              <a:rPr lang="en-US" altLang="zh-CN" dirty="0"/>
              <a:t> demo at PDC 2009.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1647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B55A53-5468-E19A-A71E-4D51C3A5F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Microsoft </a:t>
            </a:r>
            <a:r>
              <a:rPr lang="en-US" altLang="zh-CN" dirty="0" err="1"/>
              <a:t>MinWin</a:t>
            </a:r>
            <a:r>
              <a:rPr lang="en-US" altLang="zh-CN" dirty="0"/>
              <a:t> demo at PDC 2009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878A6EEC-AEB2-309C-56E7-484CDA9F0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0" y="1858169"/>
            <a:ext cx="5715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67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99E367-863B-0DCB-A483-908E0C346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What’s MinCLR?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DEDCA9-9031-D4FA-85B5-56F28BC0B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It’s originally a project created in 2020 with the goal of porting </a:t>
            </a:r>
            <a:r>
              <a:rPr lang="en-US" altLang="zh-CN" dirty="0" err="1"/>
              <a:t>CoreCLR</a:t>
            </a:r>
            <a:r>
              <a:rPr lang="en-US" altLang="zh-CN" dirty="0"/>
              <a:t> to UEFI when I was just graduated.</a:t>
            </a:r>
          </a:p>
          <a:p>
            <a:r>
              <a:rPr lang="en-US" altLang="zh-CN" dirty="0"/>
              <a:t>.NET/Linux is the first stage of the MinCLR project.</a:t>
            </a:r>
          </a:p>
          <a:p>
            <a:r>
              <a:rPr lang="en-US" altLang="zh-CN" dirty="0"/>
              <a:t>Originally, the second stage is planning to port </a:t>
            </a:r>
            <a:r>
              <a:rPr lang="en-US" altLang="zh-CN" dirty="0" err="1"/>
              <a:t>CoreCLR</a:t>
            </a:r>
            <a:r>
              <a:rPr lang="en-US" altLang="zh-CN" dirty="0"/>
              <a:t> to </a:t>
            </a:r>
            <a:r>
              <a:rPr lang="en-US" altLang="zh-CN" dirty="0" err="1"/>
              <a:t>NuttX</a:t>
            </a:r>
            <a:r>
              <a:rPr lang="en-US" altLang="zh-CN" dirty="0"/>
              <a:t> and </a:t>
            </a:r>
            <a:r>
              <a:rPr lang="en-US" altLang="zh-CN" dirty="0" err="1"/>
              <a:t>NuttX</a:t>
            </a:r>
            <a:r>
              <a:rPr lang="en-US" altLang="zh-CN" dirty="0"/>
              <a:t> to UEFI, and replacing the </a:t>
            </a:r>
            <a:r>
              <a:rPr lang="en-US" altLang="zh-CN" dirty="0" err="1"/>
              <a:t>NuttX</a:t>
            </a:r>
            <a:r>
              <a:rPr lang="en-US" altLang="zh-CN" dirty="0"/>
              <a:t> with UEFI support to a minimum runtime for the third stage. But I think </a:t>
            </a:r>
            <a:r>
              <a:rPr lang="en-US" altLang="zh-CN" dirty="0" err="1"/>
              <a:t>NuttX</a:t>
            </a:r>
            <a:r>
              <a:rPr lang="en-US" altLang="zh-CN" dirty="0"/>
              <a:t> is too complex and not friendly for MSVC toolchain. So, that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stages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merged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second stage called creating Linux user space emulator for UEFI.</a:t>
            </a:r>
          </a:p>
        </p:txBody>
      </p:sp>
    </p:spTree>
    <p:extLst>
      <p:ext uri="{BB962C8B-B14F-4D97-AF65-F5344CB8AC3E}">
        <p14:creationId xmlns:p14="http://schemas.microsoft.com/office/powerpoint/2010/main" val="3254235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8B939-704A-41C9-984D-4C368B316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Related roadmap for the future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C48AB0-1CD4-57C4-3D05-AF6FD00CB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Making optimized Linux Kernel for KVM/QEMU, VMware </a:t>
            </a:r>
            <a:r>
              <a:rPr lang="en-US" altLang="zh-CN" dirty="0" err="1"/>
              <a:t>ESXi</a:t>
            </a:r>
            <a:r>
              <a:rPr lang="en-US" altLang="zh-CN" dirty="0"/>
              <a:t> and Raspberry Pi if people interested and hope me to do.</a:t>
            </a:r>
          </a:p>
          <a:p>
            <a:r>
              <a:rPr lang="en-US" altLang="zh-CN" dirty="0"/>
              <a:t>Making root file system by compiling upstream sources instead of using binaries from Alpine.</a:t>
            </a:r>
          </a:p>
          <a:p>
            <a:r>
              <a:rPr lang="en-US" altLang="zh-CN" dirty="0"/>
              <a:t>Make LVGL for .NET interoperability libraries.</a:t>
            </a:r>
          </a:p>
          <a:p>
            <a:r>
              <a:rPr lang="en-US" altLang="zh-CN" dirty="0"/>
              <a:t>Try to create a Wayland compositor with 100% .NET for better quality and maintenance via standing on the shoulders of giants.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63451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2" id="{91F816DC-716C-4733-9829-3EE196B1FF12}" vid="{613FDE20-2A1B-4B0B-9E45-19995A9D98F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VideoPresentationTemplate</Template>
  <TotalTime>980</TotalTime>
  <Words>534</Words>
  <Application>Microsoft Office PowerPoint</Application>
  <PresentationFormat>宽屏</PresentationFormat>
  <Paragraphs>49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Arial</vt:lpstr>
      <vt:lpstr>Noto Sans</vt:lpstr>
      <vt:lpstr>1_Office 主题​​</vt:lpstr>
      <vt:lpstr>Build a minimal bootable Linux distro for .NET environment</vt:lpstr>
      <vt:lpstr>Design Goal</vt:lpstr>
      <vt:lpstr>Presentation</vt:lpstr>
      <vt:lpstr>Architecture</vt:lpstr>
      <vt:lpstr>What’s MinLin? </vt:lpstr>
      <vt:lpstr>Why reference platform is Hyper-V?</vt:lpstr>
      <vt:lpstr>Microsoft MinWin demo at PDC 2009</vt:lpstr>
      <vt:lpstr>What’s MinCLR? </vt:lpstr>
      <vt:lpstr>Related roadmap for the future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minimal bootable Linux distro for .NET environment</dc:title>
  <dc:creator>Kenji Mouri</dc:creator>
  <cp:lastModifiedBy>Kenji Mouri</cp:lastModifiedBy>
  <cp:revision>39</cp:revision>
  <dcterms:created xsi:type="dcterms:W3CDTF">2023-12-22T15:07:07Z</dcterms:created>
  <dcterms:modified xsi:type="dcterms:W3CDTF">2023-12-24T05:15:59Z</dcterms:modified>
</cp:coreProperties>
</file>

<file path=docProps/thumbnail.jpeg>
</file>